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0178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025800008f0849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5_1#f3ffc746e?vcp=1&amp;vop=1&amp;pid=39746c392&amp;color=36,64,97&amp;vtp=1&amp;bt=1&amp;bbb=1&amp;hb=1"/>
              <p:cNvSpPr/>
              <p:nvPr/>
            </p:nvSpPr>
            <p:spPr>
              <a:xfrm>
                <a:off x="539496" y="1497761"/>
                <a:ext cx="11109960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甲、乙、丙三支队伍将会参加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米接力的角逐.接力赛分为预赛、半决赛和决赛，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只有预赛、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半决赛都获胜才能进入决赛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.已知甲队在预赛和半决赛中获胜的概率分别为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；乙队在预赛和半决赛中获胜的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；丙队在预赛和半决赛中获胜的概率分别为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25_1#f3ffc746e?vcp=1&amp;vop=1&amp;pid=39746c39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97761"/>
                <a:ext cx="11109960" cy="1257300"/>
              </a:xfrm>
              <a:prstGeom prst="rect">
                <a:avLst/>
              </a:prstGeom>
              <a:blipFill>
                <a:blip r:embed="rId3"/>
                <a:stretch>
                  <a:fillRect l="-1317" r="-439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5_BD.26_1#4cbcd75c7?vcp=1&amp;vop=1&amp;pid=f3ffc746e&amp;color=36,64,97&amp;vtp=1&amp;bbb=1"/>
          <p:cNvSpPr/>
          <p:nvPr/>
        </p:nvSpPr>
        <p:spPr>
          <a:xfrm>
            <a:off x="539496" y="276553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（1）甲、乙、丙三队中，哪队进入决赛的可能性最大?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7_1#4cbcd75c7?vcp=1&amp;vop=1&amp;pid=f3ffc746e&amp;color=36,64,97&amp;vtp=1&amp;bbb=1"/>
              <p:cNvSpPr/>
              <p:nvPr/>
            </p:nvSpPr>
            <p:spPr>
              <a:xfrm>
                <a:off x="539496" y="3130028"/>
                <a:ext cx="11109960" cy="1814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【解】由题意，甲队进入决赛的概率为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队进入决赛的概率为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队进入决赛的概率为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然甲队进入决赛的概率最大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，所以甲队进入决赛的可能性最大.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7_1#4cbcd75c7?vcp=1&amp;vop=1&amp;pid=f3ffc746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30028"/>
                <a:ext cx="11109960" cy="1814640"/>
              </a:xfrm>
              <a:prstGeom prst="rect">
                <a:avLst/>
              </a:prstGeom>
              <a:blipFill>
                <a:blip r:embed="rId4"/>
                <a:stretch>
                  <a:fillRect l="-1317" b="-77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28_1#e134db607?vcp=1&amp;vop=1&amp;pid=f3ffc746e&amp;color=36,64,97&amp;vtp=1&amp;bt=1&amp;bbb=1"/>
              <p:cNvSpPr/>
              <p:nvPr/>
            </p:nvSpPr>
            <p:spPr>
              <a:xfrm>
                <a:off x="539496" y="1136699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（2）设甲、乙、丙三队中进入决赛的队伍数为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28_1#e134db607?vcp=1&amp;vop=1&amp;pid=f3ffc746e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36699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29_1#e134db607?vcp=1&amp;vop=1&amp;pid=f3ffc746e&amp;color=36,64,97&amp;vtp=1&amp;bbb=1"/>
              <p:cNvSpPr/>
              <p:nvPr/>
            </p:nvSpPr>
            <p:spPr>
              <a:xfrm>
                <a:off x="539496" y="1497633"/>
                <a:ext cx="11109960" cy="2564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【解】由（1）可知，甲、乙、丙三队进入决赛的概率分别为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的所有可能取值为0，1，2，3，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=1)=1−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29_1#e134db607?vcp=1&amp;vop=1&amp;pid=f3ffc746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97633"/>
                <a:ext cx="11109960" cy="2564130"/>
              </a:xfrm>
              <a:prstGeom prst="rect">
                <a:avLst/>
              </a:prstGeom>
              <a:blipFill>
                <a:blip r:embed="rId4"/>
                <a:stretch>
                  <a:fillRect l="-1317" r="-2854" b="-5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QO_5_AN.29_2#e134db607?colgroup=4,12,8,12,8&amp;vcp=1&amp;vop=1&amp;pid=f3ffc746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322829"/>
                  </p:ext>
                </p:extLst>
              </p:nvPr>
            </p:nvGraphicFramePr>
            <p:xfrm>
              <a:off x="539496" y="4190542"/>
              <a:ext cx="11064240" cy="930657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𝜉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37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90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QO_5_AN.29_2#e134db607?colgroup=4,12,8,12,8&amp;vcp=1&amp;vop=1&amp;pid=f3ffc746e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322829"/>
                  </p:ext>
                </p:extLst>
              </p:nvPr>
            </p:nvGraphicFramePr>
            <p:xfrm>
              <a:off x="539496" y="4190542"/>
              <a:ext cx="11064240" cy="930657"/>
            </p:xfrm>
            <a:graphic>
              <a:graphicData uri="http://schemas.openxmlformats.org/drawingml/2006/table">
                <a:tbl>
                  <a:tblPr/>
                  <a:tblGrid>
                    <a:gridCol w="108813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9900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9992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933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9" t="-1538" r="-915642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83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559" t="-74157" r="-915642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735" t="-74157" r="-23449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4268" t="-74157" r="-25030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2846" t="-74157" r="-6687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55657" t="-74157" r="-61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0b746e895?vcp=1&amp;pid=5eab4bacf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BD.30_1#c0e1b867c?vcp=1&amp;vop=1&amp;pid=0b746e895&amp;color=36,64,97&amp;vtp=1&amp;bbb=1"/>
              <p:cNvSpPr/>
              <p:nvPr/>
            </p:nvSpPr>
            <p:spPr>
              <a:xfrm>
                <a:off x="539496" y="1202396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BD.30_1#c0e1b867c?vcp=1&amp;vop=1&amp;pid=0b746e89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QO_4_BD.30_2#c0e1b867c?colgroup=2,5,5,5,8,8,8&amp;vcp=1&amp;vop=1&amp;pid=0b746e89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9616191"/>
                  </p:ext>
                </p:extLst>
              </p:nvPr>
            </p:nvGraphicFramePr>
            <p:xfrm>
              <a:off x="539496" y="1693886"/>
              <a:ext cx="11036808" cy="930149"/>
            </p:xfrm>
            <a:graphic>
              <a:graphicData uri="http://schemas.openxmlformats.org/drawingml/2006/table">
                <a:tbl>
                  <a:tblPr/>
                  <a:tblGrid>
                    <a:gridCol w="7406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167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167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32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QO_4_BD.30_2#c0e1b867c?colgroup=2,5,5,5,8,8,8&amp;vcp=1&amp;vop=1&amp;pid=0b746e89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79616191"/>
                  </p:ext>
                </p:extLst>
              </p:nvPr>
            </p:nvGraphicFramePr>
            <p:xfrm>
              <a:off x="539496" y="1693886"/>
              <a:ext cx="11036808" cy="930149"/>
            </p:xfrm>
            <a:graphic>
              <a:graphicData uri="http://schemas.openxmlformats.org/drawingml/2006/table">
                <a:tbl>
                  <a:tblPr/>
                  <a:tblGrid>
                    <a:gridCol w="7406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1673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1673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20" r="-1386066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32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20" t="-73034" r="-1386066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6944" t="-73034" r="-68287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56944" t="-73034" r="-582870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5760" t="-73034" r="-480184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22478" t="-73034" r="-200288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3410" t="-73034" r="-100867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22190" t="-73034" r="-576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BD.30_3#c0e1b867c?vcp=1&amp;vop=1&amp;pid=0b746e895&amp;color=36,64,97&amp;vtp=1&amp;bbb=1"/>
              <p:cNvSpPr/>
              <p:nvPr/>
            </p:nvSpPr>
            <p:spPr>
              <a:xfrm>
                <a:off x="539496" y="2760686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4_BD.30_3#c0e1b867c?vcp=1&amp;vop=1&amp;pid=0b746e89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0686"/>
                <a:ext cx="11109960" cy="525653"/>
              </a:xfrm>
              <a:prstGeom prst="rect">
                <a:avLst/>
              </a:prstGeom>
              <a:blipFill>
                <a:blip r:embed="rId5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31_1#c0e1b867c?vcp=1&amp;vop=1&amp;pid=0b746e895&amp;color=36,64,97&amp;vtp=1&amp;bt=1&amp;bbb=1"/>
              <p:cNvSpPr/>
              <p:nvPr/>
            </p:nvSpPr>
            <p:spPr>
              <a:xfrm>
                <a:off x="539496" y="992428"/>
                <a:ext cx="11109960" cy="3948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sin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31_1#c0e1b867c?vcp=1&amp;vop=1&amp;pid=0b746e89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92428"/>
                <a:ext cx="11109960" cy="3948430"/>
              </a:xfrm>
              <a:prstGeom prst="rect">
                <a:avLst/>
              </a:prstGeom>
              <a:blipFill>
                <a:blip r:embed="rId3"/>
                <a:stretch>
                  <a:fillRect l="-1317" b="-33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QO_4_AN.31_2#c0e1b867c?colgroup=4,13,13,13&amp;vcp=1&amp;vop=1&amp;pid=0b746e89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3637578"/>
                  </p:ext>
                </p:extLst>
              </p:nvPr>
            </p:nvGraphicFramePr>
            <p:xfrm>
              <a:off x="539496" y="5062524"/>
              <a:ext cx="11109960" cy="930149"/>
            </p:xfrm>
            <a:graphic>
              <a:graphicData uri="http://schemas.openxmlformats.org/drawingml/2006/table">
                <a:tbl>
                  <a:tblPr/>
                  <a:tblGrid>
                    <a:gridCol w="11247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32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17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QO_4_AN.31_2#c0e1b867c?colgroup=4,13,13,13&amp;vcp=1&amp;vop=1&amp;pid=0b746e89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73637578"/>
                  </p:ext>
                </p:extLst>
              </p:nvPr>
            </p:nvGraphicFramePr>
            <p:xfrm>
              <a:off x="539496" y="5062524"/>
              <a:ext cx="11109960" cy="930149"/>
            </p:xfrm>
            <a:graphic>
              <a:graphicData uri="http://schemas.openxmlformats.org/drawingml/2006/table">
                <a:tbl>
                  <a:tblPr/>
                  <a:tblGrid>
                    <a:gridCol w="112471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3284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1" t="-1538" r="-886486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066" t="-1538" r="-200366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32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41" t="-74157" r="-886486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066" t="-74157" r="-200366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4066" t="-74157" r="-100366" b="-22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4066" t="-74157" r="-366" b="-22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2_1#4230055b4?vcp=1&amp;vop=1&amp;pid=0b746e895&amp;color=36,64,97&amp;vtp=1&amp;bt=1&amp;bbb=1"/>
              <p:cNvSpPr/>
              <p:nvPr/>
            </p:nvSpPr>
            <p:spPr>
              <a:xfrm>
                <a:off x="539496" y="828000"/>
                <a:ext cx="11109960" cy="3321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[河北秦皇岛2024高二月考]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32_1#4230055b4?vcp=1&amp;vop=1&amp;pid=0b746e89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828000"/>
                <a:ext cx="11109960" cy="332105"/>
              </a:xfrm>
              <a:prstGeom prst="rect">
                <a:avLst/>
              </a:prstGeom>
              <a:blipFill>
                <a:blip r:embed="rId3"/>
                <a:stretch>
                  <a:fillRect l="-1317" t="-12963" b="-42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QO_4_BD.32_2#4230055b4?colgroup=4,9,9,9,9,4&amp;vcp=1&amp;vop=1&amp;pid=0b746e89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81735385"/>
                  </p:ext>
                </p:extLst>
              </p:nvPr>
            </p:nvGraphicFramePr>
            <p:xfrm>
              <a:off x="539496" y="1299297"/>
              <a:ext cx="11064240" cy="812674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219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3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QO_4_BD.32_2#4230055b4?colgroup=4,9,9,9,9,4&amp;vcp=1&amp;vop=1&amp;pid=0b746e89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81735385"/>
                  </p:ext>
                </p:extLst>
              </p:nvPr>
            </p:nvGraphicFramePr>
            <p:xfrm>
              <a:off x="539496" y="1299297"/>
              <a:ext cx="11064240" cy="812674"/>
            </p:xfrm>
            <a:graphic>
              <a:graphicData uri="http://schemas.openxmlformats.org/drawingml/2006/table">
                <a:tbl>
                  <a:tblPr/>
                  <a:tblGrid>
                    <a:gridCol w="10972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22199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10642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6" t="-1493" r="-910000" b="-1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3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56" t="-101493" r="-910000" b="-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98352" t="-101493" r="-1099" b="-238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3_1#a7e364c69?vcp=1&amp;vop=1&amp;pid=4230055b4&amp;color=36,64,97&amp;vtp=1&amp;bbb=1"/>
              <p:cNvSpPr/>
              <p:nvPr/>
            </p:nvSpPr>
            <p:spPr>
              <a:xfrm>
                <a:off x="539496" y="2239097"/>
                <a:ext cx="11109960" cy="3350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=|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−1|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3_1#a7e364c69?vcp=1&amp;vop=1&amp;pid=4230055b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9097"/>
                <a:ext cx="11109960" cy="335090"/>
              </a:xfrm>
              <a:prstGeom prst="rect">
                <a:avLst/>
              </a:prstGeom>
              <a:blipFill>
                <a:blip r:embed="rId5"/>
                <a:stretch>
                  <a:fillRect l="-1317" t="-7273" b="-4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4_1#a7e364c69?vcp=1&amp;vop=1&amp;pid=4230055b4&amp;color=36,64,97&amp;vtp=1&amp;bbb=1"/>
              <p:cNvSpPr/>
              <p:nvPr/>
            </p:nvSpPr>
            <p:spPr>
              <a:xfrm>
                <a:off x="539496" y="2574250"/>
                <a:ext cx="11109960" cy="2608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0.2+0.1+0.1+0.3+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的所有可能取值为0，1，2，3，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=2)=0.2+0.1=0.3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34_1#a7e364c69?vcp=1&amp;vop=1&amp;pid=4230055b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74250"/>
                <a:ext cx="11109960" cy="2608580"/>
              </a:xfrm>
              <a:prstGeom prst="rect">
                <a:avLst/>
              </a:prstGeom>
              <a:blipFill>
                <a:blip r:embed="rId6"/>
                <a:stretch>
                  <a:fillRect l="-1317" t="-467" b="-5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9" name="QO_5_AN.34_2#a7e364c69?colgroup=5,10,10,10,10&amp;vcp=1&amp;vop=1&amp;pid=4230055b4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5232806"/>
                  </p:ext>
                </p:extLst>
              </p:nvPr>
            </p:nvGraphicFramePr>
            <p:xfrm>
              <a:off x="539496" y="5314656"/>
              <a:ext cx="11073384" cy="81267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𝜂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3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9" name="QO_5_AN.34_2#a7e364c69?colgroup=5,10,10,10,10&amp;vcp=1&amp;vop=1&amp;pid=4230055b4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55232806"/>
                  </p:ext>
                </p:extLst>
              </p:nvPr>
            </p:nvGraphicFramePr>
            <p:xfrm>
              <a:off x="539496" y="5314656"/>
              <a:ext cx="11073384" cy="812674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4063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65" r="-746047" b="-1220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633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7"/>
                          <a:stretch>
                            <a:fillRect l="-465" t="-101493" r="-746047" b="-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5_1#8b4f38b77?vcp=1&amp;vop=1&amp;pid=4230055b4&amp;color=36,64,97&amp;vtp=1&amp;bt=1&amp;bbb=1"/>
              <p:cNvSpPr/>
              <p:nvPr/>
            </p:nvSpPr>
            <p:spPr>
              <a:xfrm>
                <a:off x="539496" y="295245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(1&lt;2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+1&lt;9)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5_1#8b4f38b77?vcp=1&amp;vop=1&amp;pid=4230055b4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5245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6_1#8b4f38b77?vcp=1&amp;vop=1&amp;pid=4230055b4&amp;color=36,64,97&amp;vtp=1&amp;bbb=1"/>
              <p:cNvSpPr/>
              <p:nvPr/>
            </p:nvSpPr>
            <p:spPr>
              <a:xfrm>
                <a:off x="539496" y="332608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1&lt;2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+1&lt;9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(1&lt;2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+1&lt;9)=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=3)=0.1+0.1+0.3=0.5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6_1#8b4f38b77?vcp=1&amp;vop=1&amp;pid=4230055b4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6084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37_1#54a37bf95?vcp=1&amp;vop=1&amp;pid=0b746e895&amp;color=36,64,97&amp;vtp=1&amp;bt=1&amp;bbb=1&amp;hb=1"/>
              <p:cNvSpPr/>
              <p:nvPr/>
            </p:nvSpPr>
            <p:spPr>
              <a:xfrm>
                <a:off x="539496" y="1417814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分别是从1，2，3，4这四个数中随机选取的数，用随机变量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的实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根的个数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（重根按一个计）.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37_1#54a37bf95?vcp=1&amp;vop=1&amp;pid=0b746e895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17814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988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38_1#25a177df3?vcp=1&amp;vop=1&amp;pid=54a37bf95&amp;color=36,64,97&amp;vtp=1&amp;bbb=1"/>
              <p:cNvSpPr/>
              <p:nvPr/>
            </p:nvSpPr>
            <p:spPr>
              <a:xfrm>
                <a:off x="539496" y="2237916"/>
                <a:ext cx="11109960" cy="3632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（1）求方程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有实根的概率；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38_1#25a177df3?vcp=1&amp;vop=1&amp;pid=54a37bf9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37916"/>
                <a:ext cx="11109960" cy="363284"/>
              </a:xfrm>
              <a:prstGeom prst="rect">
                <a:avLst/>
              </a:prstGeom>
              <a:blipFill>
                <a:blip r:embed="rId4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9_1#25a177df3?vcp=1&amp;vop=1&amp;pid=54a37bf95&amp;color=36,64,97&amp;vtp=1&amp;bbb=1&amp;hb=1"/>
              <p:cNvSpPr/>
              <p:nvPr/>
            </p:nvSpPr>
            <p:spPr>
              <a:xfrm>
                <a:off x="539496" y="2611233"/>
                <a:ext cx="11109960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【解】记“方程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没有实根”为事件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，“方程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有且只有一个实根”为事件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，“方程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有两个相异实根”为事件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)|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)|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=1,2,3,4}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)|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样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本空间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Ω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中的样本点总数为16（提示：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分别有4种取值可能），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中的样本点总数为9（提示：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=2,3,4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=3,4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中的样本点总数为2（提示：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中的样本点总数为5（提示：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是互斥事件，故所求概率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39_1#25a177df3?vcp=1&amp;vop=1&amp;pid=54a37bf95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11233"/>
                <a:ext cx="11109960" cy="2933700"/>
              </a:xfrm>
              <a:prstGeom prst="rect">
                <a:avLst/>
              </a:prstGeom>
              <a:blipFill>
                <a:blip r:embed="rId5"/>
                <a:stretch>
                  <a:fillRect l="-1317" b="-26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0_1#a441573f8?vcp=1&amp;vop=1&amp;pid=54a37bf95&amp;color=36,64,97&amp;vtp=1&amp;bt=1&amp;bbb=1"/>
              <p:cNvSpPr/>
              <p:nvPr/>
            </p:nvSpPr>
            <p:spPr>
              <a:xfrm>
                <a:off x="539496" y="211856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（2）求随机变量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0_1#a441573f8?vcp=1&amp;vop=1&amp;pid=54a37bf95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8569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1_1#a441573f8?vcp=1&amp;vop=1&amp;pid=54a37bf95&amp;color=36,64,97&amp;vtp=1&amp;bbb=1"/>
              <p:cNvSpPr/>
              <p:nvPr/>
            </p:nvSpPr>
            <p:spPr>
              <a:xfrm>
                <a:off x="539496" y="2492203"/>
                <a:ext cx="11109960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的可能取值为0，1，2，则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41_1#a441573f8?vcp=1&amp;vop=1&amp;pid=54a37bf95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92203"/>
                <a:ext cx="11109960" cy="1217930"/>
              </a:xfrm>
              <a:prstGeom prst="rect">
                <a:avLst/>
              </a:prstGeom>
              <a:blipFill>
                <a:blip r:embed="rId4"/>
                <a:stretch>
                  <a:fillRect l="-1317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8" name="QO_5_AN.41_2#a441573f8?colgroup=5,15,10,15&amp;vcp=1&amp;vop=1&amp;pid=54a37bf9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7170485"/>
                  </p:ext>
                </p:extLst>
              </p:nvPr>
            </p:nvGraphicFramePr>
            <p:xfrm>
              <a:off x="539496" y="3839292"/>
              <a:ext cx="11073384" cy="935419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9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8" name="QO_5_AN.41_2#a441573f8?colgroup=5,15,10,15&amp;vcp=1&amp;vop=1&amp;pid=54a37bf95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7170485"/>
                  </p:ext>
                </p:extLst>
              </p:nvPr>
            </p:nvGraphicFramePr>
            <p:xfrm>
              <a:off x="539496" y="3839292"/>
              <a:ext cx="11073384" cy="935419"/>
            </p:xfrm>
            <a:graphic>
              <a:graphicData uri="http://schemas.openxmlformats.org/drawingml/2006/table">
                <a:tbl>
                  <a:tblPr/>
                  <a:tblGrid>
                    <a:gridCol w="13075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6576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4144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66674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r="-746047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559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465" t="-72222" r="-746047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6000" t="-72222" r="-167333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4000" t="-72222" r="-151000" b="-22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01993" t="-72222" r="-332" b="-22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25c964d0?vcp=1&amp;pid=5eab4bacf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2_1#2562dd4be?vaa=1&amp;vcp=1&amp;vop=1&amp;pid=825c964d0&amp;color=36,64,97&amp;vtp=1&amp;bbb=1&amp;hb=1"/>
              <p:cNvSpPr/>
              <p:nvPr/>
            </p:nvSpPr>
            <p:spPr>
              <a:xfrm>
                <a:off x="539496" y="1202396"/>
                <a:ext cx="11109960" cy="96158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[全国数学大赛]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若离散型随机变量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4_BD.42_1#2562dd4be?vaa=1&amp;vcp=1&amp;vop=1&amp;pid=825c964d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961581"/>
              </a:xfrm>
              <a:prstGeom prst="rect">
                <a:avLst/>
              </a:prstGeom>
              <a:blipFill>
                <a:blip r:embed="rId3"/>
                <a:stretch>
                  <a:fillRect l="-1317" b="-88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44_1#2562dd4be.bracket?vaa=1&amp;vcp=1&amp;vop=1&amp;pid=825c964d0&amp;color=36,64,97&amp;vpa=7&amp;vtp=1"/>
          <p:cNvSpPr/>
          <p:nvPr/>
        </p:nvSpPr>
        <p:spPr>
          <a:xfrm>
            <a:off x="2668397" y="183358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2_2#2562dd4be.choices?vaa=1&amp;vcp=1&amp;vop=1&amp;pid=825c964d0&amp;color=36,64,97&amp;vtp=1&amp;bbb=1"/>
              <p:cNvSpPr/>
              <p:nvPr/>
            </p:nvSpPr>
            <p:spPr>
              <a:xfrm>
                <a:off x="539496" y="2164548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2_2#2562dd4be.choices?vaa=1&amp;vcp=1&amp;vop=1&amp;pid=825c964d0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64548"/>
                <a:ext cx="11109960" cy="536575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3_1#2562dd4be?vaa=1&amp;vcp=1&amp;vop=1&amp;pid=825c964d0&amp;color=36,64,97&amp;vtp=1&amp;bbb=1&amp;hb=1"/>
              <p:cNvSpPr/>
              <p:nvPr/>
            </p:nvSpPr>
            <p:spPr>
              <a:xfrm>
                <a:off x="539496" y="2706076"/>
                <a:ext cx="11109960" cy="2716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=2)+⋯+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4_AS.43_1#2562dd4be?vaa=1&amp;vcp=1&amp;vop=1&amp;pid=825c964d0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06076"/>
                <a:ext cx="11109960" cy="2716340"/>
              </a:xfrm>
              <a:prstGeom prst="rect">
                <a:avLst/>
              </a:prstGeom>
              <a:blipFill>
                <a:blip r:embed="rId5"/>
                <a:stretch>
                  <a:fillRect l="-1317" b="-49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a65eb167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a65eb167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a65eb167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5eab4bacf.fixed?vcp=1&amp;pid=a65eb167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5eab4bacf.fixed?vcp=1&amp;pid=a65eb167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7.2</a:t>
            </a:r>
            <a:endParaRPr lang="en-US" altLang="zh-CN" sz="4900" dirty="0"/>
          </a:p>
        </p:txBody>
      </p:sp>
      <p:sp>
        <p:nvSpPr>
          <p:cNvPr id="4" name="C_2_BD#5eab4bacf.fixed?vcp=1&amp;pid=a65eb167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离散型随机变量及其分布列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39746c392?vcp=1&amp;pid=5eab4bacf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_1#c8fd7bfbf?vaa=1&amp;vcp=1&amp;vop=1&amp;pid=39746c392&amp;color=36,64,97&amp;vtp=1&amp;bbb=1"/>
              <p:cNvSpPr/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[辽宁丹东2025高二期中]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4_BD.1_1#c8fd7bfbf?vaa=1&amp;vcp=1&amp;vop=1&amp;pid=39746c39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3_1#c8fd7bfbf.bracket?vaa=1&amp;vcp=1&amp;vop=1&amp;pid=39746c392&amp;color=36,64,97&amp;vpa=1&amp;vtp=1"/>
          <p:cNvSpPr/>
          <p:nvPr/>
        </p:nvSpPr>
        <p:spPr>
          <a:xfrm>
            <a:off x="10094024" y="128697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4_BD.1_2#c8fd7bfbf.choices?vaa=1&amp;vcp=1&amp;vop=1&amp;pid=39746c392&amp;color=36,64,97&amp;vtp=1&amp;bbb=1"/>
          <p:cNvSpPr/>
          <p:nvPr/>
        </p:nvSpPr>
        <p:spPr>
          <a:xfrm>
            <a:off x="539496" y="156688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5102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C.0.24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_1#c8fd7bfbf?vaa=1&amp;vcp=1&amp;vop=1&amp;pid=39746c392&amp;color=36,64,97&amp;vtp=1&amp;bbb=1"/>
              <p:cNvSpPr/>
              <p:nvPr/>
            </p:nvSpPr>
            <p:spPr>
              <a:xfrm>
                <a:off x="539496" y="1973349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4_AS.2_1#c8fd7bfbf?vaa=1&amp;vcp=1&amp;vop=1&amp;pid=39746c39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3349"/>
                <a:ext cx="11109960" cy="363665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fab29973e?vaa=1&amp;vcp=1&amp;vop=1&amp;pid=39746c392&amp;color=36,64,97&amp;vtp=1&amp;bt=1&amp;bbb=1&amp;hb=1"/>
              <p:cNvSpPr/>
              <p:nvPr/>
            </p:nvSpPr>
            <p:spPr>
              <a:xfrm>
                <a:off x="539496" y="246159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[山东菏泽2024高二期末]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服从两点分布，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=0)=0.32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5_1#fab29973e?vaa=1&amp;vcp=1&amp;vop=1&amp;pid=39746c39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6159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7_1#fab29973e.bracket?vaa=1&amp;vcp=1&amp;vop=1&amp;pid=39746c392&amp;color=36,64,97&amp;vpa=2&amp;vtp=1"/>
          <p:cNvSpPr/>
          <p:nvPr/>
        </p:nvSpPr>
        <p:spPr>
          <a:xfrm>
            <a:off x="701421" y="2957530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5_2#fab29973e.choices?vaa=1&amp;vcp=1&amp;vop=1&amp;pid=39746c392&amp;color=36,64,97&amp;vtp=1&amp;bbb=1"/>
          <p:cNvSpPr/>
          <p:nvPr/>
        </p:nvSpPr>
        <p:spPr>
          <a:xfrm>
            <a:off x="539496" y="328017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.0.32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B.0.34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C.0.66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.0.68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fab29973e?vaa=1&amp;vcp=1&amp;vop=1&amp;pid=39746c392&amp;color=36,64,97&amp;vtp=1&amp;bbb=1&amp;hb=1"/>
              <p:cNvSpPr/>
              <p:nvPr/>
            </p:nvSpPr>
            <p:spPr>
              <a:xfrm>
                <a:off x="539496" y="3653491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=0)=0.32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1−0.32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6_1#fab29973e?vaa=1&amp;vcp=1&amp;vop=1&amp;pid=39746c392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53491"/>
                <a:ext cx="11109960" cy="938340"/>
              </a:xfrm>
              <a:prstGeom prst="rect">
                <a:avLst/>
              </a:prstGeom>
              <a:blipFill>
                <a:blip r:embed="rId4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f7140ed1f?vaa=1&amp;vcp=1&amp;vop=1&amp;pid=39746c392&amp;color=36,64,97&amp;vtp=1&amp;bt=1&amp;bbb=1"/>
              <p:cNvSpPr/>
              <p:nvPr/>
            </p:nvSpPr>
            <p:spPr>
              <a:xfrm>
                <a:off x="539496" y="131694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[云南昆明2025高二检测]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是一个离散型随机变量，其分布列如下，则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9_1#f7140ed1f?vaa=1&amp;vcp=1&amp;vop=1&amp;pid=39746c39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694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QC_4_BD.9_2#f7140ed1f?colgroup=3,11,11,19&amp;vaa=1&amp;vcp=1&amp;vop=1&amp;pid=39746c39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4961743"/>
                  </p:ext>
                </p:extLst>
              </p:nvPr>
            </p:nvGraphicFramePr>
            <p:xfrm>
              <a:off x="539496" y="1816054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886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6542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1−2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3</m:t>
                              </m:r>
                              <m:sSup>
                                <m:sSup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𝑞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800" b="0" i="1" spc="-100" dirty="0" smtClean="0">
                                      <a:solidFill>
                                        <a:srgbClr val="244061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800" b="0" i="0" spc="-100">
                                      <a:solidFill>
                                        <a:srgbClr val="244061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QC_4_BD.9_2#f7140ed1f?colgroup=3,11,11,19&amp;vaa=1&amp;vcp=1&amp;vop=1&amp;pid=39746c39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4961743"/>
                  </p:ext>
                </p:extLst>
              </p:nvPr>
            </p:nvGraphicFramePr>
            <p:xfrm>
              <a:off x="539496" y="1816054"/>
              <a:ext cx="11064240" cy="929958"/>
            </p:xfrm>
            <a:graphic>
              <a:graphicData uri="http://schemas.openxmlformats.org/drawingml/2006/table">
                <a:tbl>
                  <a:tblPr/>
                  <a:tblGrid>
                    <a:gridCol w="88696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614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465429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85" r="-1145205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450" r="-269095" b="-141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4013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85" t="-73034" r="-114520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2450" t="-73034" r="-26909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2450" t="-73034" r="-169095" b="-33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7827" t="-73034" r="-262" b="-33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4_AN.11_1#f7140ed1f.bracket?vaa=1&amp;vcp=1&amp;vop=1&amp;pid=39746c392&amp;color=36,64,97&amp;vpa=3&amp;vtp=1"/>
          <p:cNvSpPr/>
          <p:nvPr/>
        </p:nvSpPr>
        <p:spPr>
          <a:xfrm>
            <a:off x="9621393" y="139644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9_3#f7140ed1f.choices?vaa=1&amp;vcp=1&amp;vop=1&amp;pid=39746c392&amp;color=36,64,97&amp;vtp=1&amp;bbb=1"/>
              <p:cNvSpPr/>
              <p:nvPr/>
            </p:nvSpPr>
            <p:spPr>
              <a:xfrm>
                <a:off x="539496" y="2882854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3082290" algn="l"/>
                    <a:tab pos="5821680" algn="l"/>
                    <a:tab pos="85610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9_3#f7140ed1f.choices?vaa=1&amp;vcp=1&amp;vop=1&amp;pid=39746c39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2854"/>
                <a:ext cx="11109960" cy="525971"/>
              </a:xfrm>
              <a:prstGeom prst="rect">
                <a:avLst/>
              </a:prstGeom>
              <a:blipFill>
                <a:blip r:embed="rId5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0_1#f7140ed1f?vaa=1&amp;vcp=1&amp;vop=1&amp;pid=39746c392&amp;color=36,64,97&amp;vtp=1&amp;bbb=1"/>
              <p:cNvSpPr/>
              <p:nvPr/>
            </p:nvSpPr>
            <p:spPr>
              <a:xfrm>
                <a:off x="539496" y="3419556"/>
                <a:ext cx="11109960" cy="22784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由离散型随机变量分布列的性质可得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𝑞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，不符合题意，舍去（提示：一定要注意概率的值非负），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𝑞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4_AS.10_1#f7140ed1f?vaa=1&amp;vcp=1&amp;vop=1&amp;pid=39746c39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19556"/>
                <a:ext cx="11109960" cy="2278444"/>
              </a:xfrm>
              <a:prstGeom prst="rect">
                <a:avLst/>
              </a:prstGeom>
              <a:blipFill>
                <a:blip r:embed="rId6"/>
                <a:stretch>
                  <a:fillRect l="-1317" b="-34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1ef38f999?vaa=1&amp;vcp=1&amp;vop=1&amp;pid=39746c392&amp;color=36,64,97&amp;vtp=1&amp;bt=1&amp;bbb=1"/>
              <p:cNvSpPr/>
              <p:nvPr/>
            </p:nvSpPr>
            <p:spPr>
              <a:xfrm>
                <a:off x="539496" y="275001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13_1#1ef38f999?vaa=1&amp;vcp=1&amp;vop=1&amp;pid=39746c39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0013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5_1#1ef38f999.bracket?vaa=1&amp;vcp=1&amp;vop=1&amp;pid=39746c392&amp;color=36,64,97&amp;vpa=4&amp;vtp=1"/>
          <p:cNvSpPr/>
          <p:nvPr/>
        </p:nvSpPr>
        <p:spPr>
          <a:xfrm>
            <a:off x="8554276" y="282951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1ef38f999.choices?vaa=1&amp;vcp=1&amp;vop=1&amp;pid=39746c392&amp;color=36,64,97&amp;vtp=1&amp;bbb=1"/>
              <p:cNvSpPr/>
              <p:nvPr/>
            </p:nvSpPr>
            <p:spPr>
              <a:xfrm>
                <a:off x="539496" y="3164095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09215" algn="l"/>
                    <a:tab pos="5599430" algn="l"/>
                    <a:tab pos="85896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1ef38f999.choices?vaa=1&amp;vcp=1&amp;vop=1&amp;pid=39746c39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4095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4_1#1ef38f999?vaa=1&amp;vcp=1&amp;vop=1&amp;pid=39746c392&amp;color=36,64,97&amp;vtp=1&amp;bbb=1"/>
              <p:cNvSpPr/>
              <p:nvPr/>
            </p:nvSpPr>
            <p:spPr>
              <a:xfrm>
                <a:off x="539496" y="3524712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)−[1−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14_1#1ef38f999?vaa=1&amp;vcp=1&amp;vop=1&amp;pid=39746c39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4712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7_1#5faaec6e6?vaa=1&amp;vcp=1&amp;vop=1&amp;pid=39746c392&amp;color=36,64,97&amp;vtp=1&amp;bt=1&amp;bbb=1"/>
              <p:cNvSpPr/>
              <p:nvPr/>
            </p:nvSpPr>
            <p:spPr>
              <a:xfrm>
                <a:off x="539496" y="1619871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某一随机变量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的分布列为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17_1#5faaec6e6?vaa=1&amp;vcp=1&amp;vop=1&amp;pid=39746c392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19871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C_4_BD.17_2#5faaec6e6?colgroup=5,11,5,11,11&amp;vaa=1&amp;vcp=1&amp;vop=1&amp;pid=39746c39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853313"/>
                  </p:ext>
                </p:extLst>
              </p:nvPr>
            </p:nvGraphicFramePr>
            <p:xfrm>
              <a:off x="539496" y="2120505"/>
              <a:ext cx="11055096" cy="779654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797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</m:t>
                              </m:r>
                              <m:r>
                                <a:rPr lang="en-US" altLang="zh-CN" sz="1800" b="0" i="0" spc="-100" smtClean="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C_4_BD.17_2#5faaec6e6?colgroup=5,11,5,11,11&amp;vaa=1&amp;vcp=1&amp;vop=1&amp;pid=39746c392&amp;color=36,64,97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853313"/>
                  </p:ext>
                </p:extLst>
              </p:nvPr>
            </p:nvGraphicFramePr>
            <p:xfrm>
              <a:off x="539496" y="2120505"/>
              <a:ext cx="11055096" cy="779654"/>
            </p:xfrm>
            <a:graphic>
              <a:graphicData uri="http://schemas.openxmlformats.org/drawingml/2006/table">
                <a:tbl>
                  <a:tblPr/>
                  <a:tblGrid>
                    <a:gridCol w="14081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258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7706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7797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3" r="-686147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3" t="-101563" r="-68614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6590" t="-101563" r="-420737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8681" t="-101563" r="-100659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0.1</a:t>
                          </a:r>
                          <a:endParaRPr lang="en-US" altLang="zh-CN" sz="1200" dirty="0">
                            <a:solidFill>
                              <a:srgbClr val="244061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7_3#5faaec6e6?vaa=1&amp;vcp=1&amp;vop=1&amp;pid=39746c392&amp;color=36,64,97&amp;vtp=1&amp;bbb=1"/>
              <p:cNvSpPr/>
              <p:nvPr/>
            </p:nvSpPr>
            <p:spPr>
              <a:xfrm>
                <a:off x="539496" y="303490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4_BD.17_3#5faaec6e6?vaa=1&amp;vcp=1&amp;vop=1&amp;pid=39746c39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34905"/>
                <a:ext cx="11109960" cy="360680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9_1#5faaec6e6.bracket?vaa=1&amp;vcp=1&amp;vop=1&amp;pid=39746c392&amp;color=36,64,97&amp;vpa=5&amp;vtp=1"/>
          <p:cNvSpPr/>
          <p:nvPr/>
        </p:nvSpPr>
        <p:spPr>
          <a:xfrm>
            <a:off x="2400808" y="311974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4_BD.17_4#5faaec6e6.choices?vaa=1&amp;vcp=1&amp;vop=1&amp;pid=39746c392&amp;color=36,64,97&amp;vtp=1&amp;bbb=1"/>
          <p:cNvSpPr/>
          <p:nvPr/>
        </p:nvSpPr>
        <p:spPr>
          <a:xfrm>
            <a:off x="539496" y="339939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5102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C.0.08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.0.6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8_1#5faaec6e6?vaa=1&amp;vcp=1&amp;vop=1&amp;pid=39746c392&amp;color=36,64,97&amp;vtp=1&amp;bbb=1"/>
              <p:cNvSpPr/>
              <p:nvPr/>
            </p:nvSpPr>
            <p:spPr>
              <a:xfrm>
                <a:off x="539496" y="3763886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由分布列可得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=0.8≥2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𝑚𝑛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且仅当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时，等号成立.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的最大值为0.08.故选C.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4_AS.18_1#5faaec6e6?vaa=1&amp;vcp=1&amp;vop=1&amp;pid=39746c39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63886"/>
                <a:ext cx="11109960" cy="1611440"/>
              </a:xfrm>
              <a:prstGeom prst="rect">
                <a:avLst/>
              </a:prstGeom>
              <a:blipFill>
                <a:blip r:embed="rId6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21_1#d7d44c88c?vaa=1&amp;vcp=1&amp;vop=1&amp;pid=39746c392&amp;color=36,64,97&amp;vtp=1&amp;bt=1&amp;bbb=1&amp;hb=1"/>
              <p:cNvSpPr/>
              <p:nvPr/>
            </p:nvSpPr>
            <p:spPr>
              <a:xfrm>
                <a:off x="539496" y="2092692"/>
                <a:ext cx="11109960" cy="1735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[福建宁德2024高二期末]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一校园公用电话在某时刻恰有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个学生正在使用或等待使用该电</a:t>
                </a:r>
              </a:p>
              <a:p>
                <a:pPr latinLnBrk="1">
                  <a:lnSpc>
                    <a:spcPts val="76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话的概率为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，根据统计得到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𝑐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+2)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,0≤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&lt;4,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≥4,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为常数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，则在某时刻没有学生正在使用或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等待使用该电话的概率为(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21_1#d7d44c88c?vaa=1&amp;vcp=1&amp;vop=1&amp;pid=39746c392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92692"/>
                <a:ext cx="11109960" cy="1735455"/>
              </a:xfrm>
              <a:prstGeom prst="rect">
                <a:avLst/>
              </a:prstGeom>
              <a:blipFill>
                <a:blip r:embed="rId3"/>
                <a:stretch>
                  <a:fillRect l="-1317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3_1#d7d44c88c.bracket?vaa=1&amp;vcp=1&amp;vop=1&amp;pid=39746c392&amp;color=36,64,97&amp;vpa=6&amp;vtp=1"/>
          <p:cNvSpPr/>
          <p:nvPr/>
        </p:nvSpPr>
        <p:spPr>
          <a:xfrm>
            <a:off x="3216021" y="356436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1_2#d7d44c88c.choices?vaa=1&amp;vcp=1&amp;vop=1&amp;pid=39746c392&amp;color=36,64,97&amp;vtp=1&amp;bbb=1"/>
              <p:cNvSpPr/>
              <p:nvPr/>
            </p:nvSpPr>
            <p:spPr>
              <a:xfrm>
                <a:off x="539496" y="3834370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1_2#d7d44c88c.choices?vaa=1&amp;vcp=1&amp;vop=1&amp;pid=39746c39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34370"/>
                <a:ext cx="11109960" cy="536575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2_1#d7d44c88c?vaa=1&amp;vcp=1&amp;vop=1&amp;pid=39746c392&amp;color=36,64,97&amp;vtp=1&amp;bbb=1"/>
              <p:cNvSpPr/>
              <p:nvPr/>
            </p:nvSpPr>
            <p:spPr>
              <a:xfrm>
                <a:off x="539496" y="4375771"/>
                <a:ext cx="11109960" cy="60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lim>
                    </m:limLow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)+0=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22_1#d7d44c88c?vaa=1&amp;vcp=1&amp;vop=1&amp;pid=39746c392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75771"/>
                <a:ext cx="11109960" cy="609600"/>
              </a:xfrm>
              <a:prstGeom prst="rect">
                <a:avLst/>
              </a:prstGeom>
              <a:blipFill>
                <a:blip r:embed="rId5"/>
                <a:stretch>
                  <a:fillRect l="-1317" b="-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1675</Words>
  <Application>Microsoft Office PowerPoint</Application>
  <PresentationFormat>宽屏</PresentationFormat>
  <Paragraphs>202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2025-10-21T03:45:06Z</dcterms:created>
  <dcterms:modified xsi:type="dcterms:W3CDTF">2025-10-21T03:48:29Z</dcterms:modified>
  <cp:category/>
  <cp:contentStatus/>
</cp:coreProperties>
</file>